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56" r:id="rId5"/>
    <p:sldId id="285" r:id="rId6"/>
    <p:sldId id="287" r:id="rId7"/>
    <p:sldId id="286" r:id="rId8"/>
    <p:sldId id="288" r:id="rId9"/>
    <p:sldId id="289" r:id="rId10"/>
    <p:sldId id="267" r:id="rId11"/>
    <p:sldId id="282" r:id="rId12"/>
  </p:sldIdLst>
  <p:sldSz cx="9144000" cy="5143500" type="screen16x9"/>
  <p:notesSz cx="6858000" cy="9144000"/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Dixon" initials="RD" lastIdx="14" clrIdx="0">
    <p:extLst>
      <p:ext uri="{19B8F6BF-5375-455C-9EA6-DF929625EA0E}">
        <p15:presenceInfo xmlns:p15="http://schemas.microsoft.com/office/powerpoint/2012/main" userId="S::Rachel.Dixon@arup.com::37f14e9d-654e-420d-8a16-fe7c7b7bb3a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806B4-4370-453C-B20D-9DEFC7F35EB2}" v="8" dt="2021-12-01T10:48:42.685"/>
    <p1510:client id="{614AEDAA-71BC-46BC-ADF1-A19329DDFC31}" v="430" dt="2021-12-01T14:11:44.258"/>
    <p1510:client id="{B38BA228-6712-48C1-91D4-CDA770609862}" v="9" dt="2021-12-01T12:57:21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22" autoAdjust="0"/>
    <p:restoredTop sz="96357" autoAdjust="0"/>
  </p:normalViewPr>
  <p:slideViewPr>
    <p:cSldViewPr>
      <p:cViewPr varScale="1">
        <p:scale>
          <a:sx n="88" d="100"/>
          <a:sy n="88" d="100"/>
        </p:scale>
        <p:origin x="105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A597-D0FC-49B8-89F5-D53AACD26BB3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BD850-0564-4E4B-BE85-B7205CE7C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1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BD850-0564-4E4B-BE85-B7205CE7C8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8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BD850-0564-4E4B-BE85-B7205CE7C8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8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BD850-0564-4E4B-BE85-B7205CE7C8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91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B07455CB-F3F5-9545-86DC-5350B7A166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41740" r="16066" b="-8859"/>
          <a:stretch/>
        </p:blipFill>
        <p:spPr>
          <a:xfrm>
            <a:off x="0" y="-20538"/>
            <a:ext cx="9143999" cy="4948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63638"/>
            <a:ext cx="6264696" cy="1102519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Arial Nov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355726"/>
            <a:ext cx="5219195" cy="50405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6F24212-974D-1141-8603-427D438311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50" y="4083918"/>
            <a:ext cx="2067634" cy="467742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F5DB4CD9-B42F-EE4D-8861-5E9FACFAA9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9862"/>
            <a:ext cx="1803490" cy="1347614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DEE69DB-C99B-4F84-8253-FBF95BFC059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291830"/>
            <a:ext cx="3003798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6558B-A5FD-0D44-914B-8649D25F7B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6399" r="59971"/>
          <a:stretch/>
        </p:blipFill>
        <p:spPr>
          <a:xfrm>
            <a:off x="6372201" y="0"/>
            <a:ext cx="2771800" cy="2242642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B32F62-0D97-459B-8DC5-A1EE770557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8669"/>
            <a:ext cx="9144000" cy="76695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0A43C4D-01BF-442B-BA82-5821A978C2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363838"/>
            <a:ext cx="3003798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B32F62-0D97-459B-8DC5-A1EE77055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8669"/>
            <a:ext cx="9144000" cy="76695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0A43C4D-01BF-442B-BA82-5821A978C2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363838"/>
            <a:ext cx="3003798" cy="3003798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FC797E26-DE39-4A58-8A5F-085537082BB7}"/>
              </a:ext>
            </a:extLst>
          </p:cNvPr>
          <p:cNvSpPr/>
          <p:nvPr userDrawn="1"/>
        </p:nvSpPr>
        <p:spPr>
          <a:xfrm rot="3272028">
            <a:off x="7305063" y="-1233832"/>
            <a:ext cx="2401699" cy="2467665"/>
          </a:xfrm>
          <a:prstGeom prst="flowChartAlternateProcess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62167567-F9A0-4173-B1CB-163255630860}"/>
              </a:ext>
            </a:extLst>
          </p:cNvPr>
          <p:cNvSpPr/>
          <p:nvPr userDrawn="1"/>
        </p:nvSpPr>
        <p:spPr>
          <a:xfrm rot="19156910">
            <a:off x="-810270" y="3929633"/>
            <a:ext cx="2376264" cy="1872208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B32F62-0D97-459B-8DC5-A1EE77055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8669"/>
            <a:ext cx="9144000" cy="76695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0A43C4D-01BF-442B-BA82-5821A978C2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992" y="3363838"/>
            <a:ext cx="3003798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2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927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91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271EA-B0B2-EE49-B463-A8C9EAAAA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8740" r="40821"/>
          <a:stretch/>
        </p:blipFill>
        <p:spPr>
          <a:xfrm rot="10800000">
            <a:off x="0" y="3332906"/>
            <a:ext cx="1151198" cy="1111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7067D7-7CF5-47F8-B42A-977EDC8FB5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6547"/>
            <a:ext cx="9144000" cy="766953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40AFC059-5FF0-4E80-8347-9B5E3F5405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363838"/>
            <a:ext cx="3003798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7741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97563"/>
            <a:ext cx="4040188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17741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97563"/>
            <a:ext cx="4041775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D3D187-7A88-4784-902B-74E70E51C9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6547"/>
            <a:ext cx="9144000" cy="766953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E55DA5D-3D7B-450E-9468-48D726E6A5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363838"/>
            <a:ext cx="3003798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9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t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2052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37033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EC8B5-C4AB-455E-B0E5-33ED4F286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6547"/>
            <a:ext cx="9144000" cy="766953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E7C592F-E3CE-4537-8524-0B0F2276C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363838"/>
            <a:ext cx="3003798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649092D-6AAA-FD44-83FA-C77554943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2" t="30695" r="34345" b="23800"/>
          <a:stretch/>
        </p:blipFill>
        <p:spPr>
          <a:xfrm rot="10800000" flipV="1">
            <a:off x="-1" y="-3"/>
            <a:ext cx="9144001" cy="5166639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6AFEC84-8873-4B43-A047-919334465D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616" y="4515966"/>
            <a:ext cx="1296144" cy="28922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C13573B-C69A-9F4D-B188-111BB6EC59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4328" y="4371950"/>
            <a:ext cx="868147" cy="50206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54E49F-A37D-2540-9300-855A9CDB03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48064" y="4371950"/>
            <a:ext cx="1307976" cy="4359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0E15F4-4FD3-B647-9A04-097564CEBF4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72" y="4369007"/>
            <a:ext cx="833244" cy="53180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5D2D0BE-976D-1C47-BDF4-1566F41B09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3568" y="2499742"/>
            <a:ext cx="7772400" cy="495071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 you</a:t>
            </a:r>
          </a:p>
          <a:p>
            <a:pPr lvl="0"/>
            <a:r>
              <a:rPr lang="en-US" dirty="0"/>
              <a:t>www.birmingham.gov.uk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2DD201-1AA0-A840-BCAE-6EE591E9781F}"/>
              </a:ext>
            </a:extLst>
          </p:cNvPr>
          <p:cNvSpPr txBox="1"/>
          <p:nvPr userDrawn="1"/>
        </p:nvSpPr>
        <p:spPr>
          <a:xfrm>
            <a:off x="2802675" y="3147814"/>
            <a:ext cx="3239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For more information please visit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www.birmingham.gov.uk/commonwealth2022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7C95844-94EA-465D-962D-00BE386717F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72" y="411510"/>
            <a:ext cx="2762967" cy="276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7807"/>
            <a:ext cx="8229600" cy="3315815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196" y="4684878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97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2" r:id="rId5"/>
    <p:sldLayoutId id="2147483652" r:id="rId6"/>
    <p:sldLayoutId id="2147483653" r:id="rId7"/>
    <p:sldLayoutId id="2147483656" r:id="rId8"/>
    <p:sldLayoutId id="2147483661" r:id="rId9"/>
  </p:sldLayoutIdLst>
  <p:hf hdr="0" ftr="0" dt="0"/>
  <p:txStyles>
    <p:titleStyle>
      <a:lvl1pPr algn="l" defTabSz="779252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974065" indent="-194813" algn="l" defTabSz="779252" rtl="0" eaLnBrk="1" latinLnBrk="0" hangingPunct="1">
        <a:spcBef>
          <a:spcPct val="20000"/>
        </a:spcBef>
        <a:buFont typeface="Arial Nova Light" pitchFamily="34" charset="0"/>
        <a:buChar char="–"/>
        <a:defRPr sz="15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speeches/pm-opening-statement-at-covid-19-press-conference-27-november-2021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%3A%2F%2Flinks.e.phepartnerships.co.uk%2Fels%2Fv2%2FKympfP_6_DF9%2FMVpZd0FTOTVUNlB2MkRtT1lBRFdPMytNM1l2aWtGZEE3MzVvOXpPS0VBbHMvQ1hOMG9URnp0UG8zeURGbGQxQng2YVRkbHRjWGgrK1NsSUFxTHE2UGlQcDhYTDNFMXkyWjh4SWFWRDAzeTA9S0%2F&amp;data=04%7C01%7CJuliana.Proskourina-Barnett%40birmingham.gov.uk%7C6bb78009687b4367051608d9b4b7fe49%7C699ace67d2e44bcdb303d2bbe2b9bbf1%7C0%7C0%7C637739524594651705%7CUnknown%7CTWFpbGZsb3d8eyJWIjoiMC4wLjAwMDAiLCJQIjoiV2luMzIiLCJBTiI6Ik1haWwiLCJXVCI6Mn0%3D%7C3000&amp;sdata=mxwfUh%2FdA8UsHdi%2ByYVNRwkkcywSXc%2FpQH4wd%2FvF2QI%3D&amp;reserved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901526-A053-4E08-B036-7BA228226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585250"/>
            <a:ext cx="6984776" cy="1102519"/>
          </a:xfrm>
        </p:spPr>
        <p:txBody>
          <a:bodyPr/>
          <a:lstStyle/>
          <a:p>
            <a:r>
              <a:rPr lang="en-GB" dirty="0">
                <a:latin typeface="+mj-lt"/>
              </a:rPr>
              <a:t>Guidance update for businesses following Omicron variant announcement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FB90A0-A141-4BB0-B461-1D855D11BC15}"/>
              </a:ext>
            </a:extLst>
          </p:cNvPr>
          <p:cNvSpPr txBox="1"/>
          <p:nvPr/>
        </p:nvSpPr>
        <p:spPr>
          <a:xfrm>
            <a:off x="323528" y="2715766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Name</a:t>
            </a:r>
          </a:p>
          <a:p>
            <a:r>
              <a:rPr lang="en-GB" dirty="0"/>
              <a:t>Role </a:t>
            </a:r>
          </a:p>
        </p:txBody>
      </p:sp>
    </p:spTree>
    <p:extLst>
      <p:ext uri="{BB962C8B-B14F-4D97-AF65-F5344CB8AC3E}">
        <p14:creationId xmlns:p14="http://schemas.microsoft.com/office/powerpoint/2010/main" val="35159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176B5-46BB-4736-A84B-21F31161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venir Next LT Pro"/>
              </a:rPr>
              <a:t>Guidance update following Omicron variant 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35DBA-64FA-4DA7-8931-ECEEACF69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9582"/>
            <a:ext cx="8480120" cy="3394040"/>
          </a:xfrm>
        </p:spPr>
        <p:txBody>
          <a:bodyPr vert="horz" lIns="77925" tIns="38963" rIns="77925" bIns="38963" rtlCol="0" anchor="t">
            <a:normAutofit/>
          </a:bodyPr>
          <a:lstStyle/>
          <a:p>
            <a:pPr marL="292100" indent="-292100"/>
            <a:r>
              <a:rPr lang="en-GB" dirty="0">
                <a:latin typeface="Avenir Next LT Pro"/>
              </a:rPr>
              <a:t>On Saturday 27 November, </a:t>
            </a:r>
            <a:r>
              <a:rPr lang="en-GB" u="sng" dirty="0">
                <a:latin typeface="Avenir Next LT Pro"/>
                <a:hlinkClick r:id="rId2"/>
              </a:rPr>
              <a:t>the Prime Minister announced new temporary measures</a:t>
            </a:r>
            <a:r>
              <a:rPr lang="en-GB" dirty="0">
                <a:latin typeface="Avenir Next LT Pro"/>
              </a:rPr>
              <a:t> </a:t>
            </a:r>
            <a:endParaRPr lang="en-US">
              <a:latin typeface="Avenir Next LT Pro"/>
            </a:endParaRPr>
          </a:p>
          <a:p>
            <a:pPr marL="292100" indent="-292100"/>
            <a:r>
              <a:rPr lang="en-GB" dirty="0">
                <a:solidFill>
                  <a:srgbClr val="0B0C0C"/>
                </a:solidFill>
                <a:latin typeface="Avenir Next LT Pro"/>
                <a:cs typeface="Arial"/>
              </a:rPr>
              <a:t>This document provides a summary of key guidance updates for high street businesses</a:t>
            </a:r>
            <a:endParaRPr lang="en-GB" dirty="0"/>
          </a:p>
          <a:p>
            <a:pPr marL="292100" indent="-292100"/>
            <a:r>
              <a:rPr lang="en-GB" dirty="0">
                <a:solidFill>
                  <a:srgbClr val="0B0C0C"/>
                </a:solidFill>
                <a:latin typeface="Avenir Next LT Pro"/>
                <a:cs typeface="Arial"/>
              </a:rPr>
              <a:t>Measures include face covering for some businesses and the changes that have been introduced are temporary and precautionary and will be reviewed in three weeks (from announcement date).</a:t>
            </a:r>
            <a:endParaRPr lang="en-GB"/>
          </a:p>
          <a:p>
            <a:pPr marL="292100" indent="-292100"/>
            <a:r>
              <a:rPr lang="en-GB" dirty="0">
                <a:solidFill>
                  <a:srgbClr val="0B0C0C"/>
                </a:solidFill>
                <a:latin typeface="Avenir Next LT Pro"/>
                <a:cs typeface="Arial"/>
              </a:rPr>
              <a:t>We will continue to keep this under review as the situation develops.</a:t>
            </a:r>
            <a:endParaRPr lang="en-GB"/>
          </a:p>
          <a:p>
            <a:pPr marL="292100" indent="-292100"/>
            <a:endParaRPr lang="en-GB" dirty="0">
              <a:latin typeface="Avenir Next LT Pro"/>
            </a:endParaRPr>
          </a:p>
          <a:p>
            <a:pPr marL="292100" indent="-292100"/>
            <a:endParaRPr lang="en-GB" dirty="0"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342670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035F2-7A4B-4381-B579-EB8D76FA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Nova"/>
              </a:rPr>
              <a:t>Guidance applies to 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79EDB-4FF2-4039-ABAF-5F916523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4730"/>
            <a:ext cx="8229600" cy="3394040"/>
          </a:xfrm>
        </p:spPr>
        <p:txBody>
          <a:bodyPr vert="horz" lIns="77925" tIns="38963" rIns="77925" bIns="38963" rtlCol="0" anchor="t">
            <a:normAutofit fontScale="40000" lnSpcReduction="20000"/>
          </a:bodyPr>
          <a:lstStyle/>
          <a:p>
            <a:pPr marL="292100" indent="-292100" fontAlgn="base">
              <a:spcAft>
                <a:spcPct val="0"/>
              </a:spcAft>
              <a:tabLst>
                <a:tab pos="457200" algn="l"/>
              </a:tabLst>
            </a:pPr>
            <a:r>
              <a:rPr lang="en-GB" altLang="en-US" sz="2900" dirty="0">
                <a:latin typeface="+mn-lt"/>
              </a:rPr>
              <a:t>Shops and supermarkets (places which offer goods or services for retail sale or hire)</a:t>
            </a:r>
          </a:p>
          <a:p>
            <a:pPr marL="292100" indent="-292100" fontAlgn="base">
              <a:spcAft>
                <a:spcPct val="0"/>
              </a:spcAft>
              <a:tabLst>
                <a:tab pos="457200" algn="l"/>
              </a:tabLst>
            </a:pPr>
            <a:r>
              <a:rPr lang="en-GB" altLang="en-US" sz="2900" dirty="0">
                <a:latin typeface="+mn-lt"/>
              </a:rPr>
              <a:t>Shopping centres (malls and indoor markets)</a:t>
            </a:r>
          </a:p>
          <a:p>
            <a:pPr marL="292100" indent="-292100" fontAlgn="base">
              <a:spcAft>
                <a:spcPct val="0"/>
              </a:spcAft>
              <a:tabLst>
                <a:tab pos="457200" algn="l"/>
              </a:tabLst>
            </a:pPr>
            <a:r>
              <a:rPr lang="en-GB" altLang="en-US" sz="2900" dirty="0">
                <a:latin typeface="+mn-lt"/>
              </a:rPr>
              <a:t>Auction houses</a:t>
            </a:r>
          </a:p>
          <a:p>
            <a:pPr marL="292100" indent="-292100" fontAlgn="base">
              <a:spcAft>
                <a:spcPct val="0"/>
              </a:spcAft>
              <a:tabLst>
                <a:tab pos="457200" algn="l"/>
              </a:tabLst>
            </a:pPr>
            <a:r>
              <a:rPr lang="en-GB" altLang="en-US" sz="2900" dirty="0">
                <a:latin typeface="+mn-lt"/>
              </a:rPr>
              <a:t>Post offices, banks, building societies, high street solicitors and accountants, credit unions, short-term loan providers, savings clubs and money service businesses</a:t>
            </a:r>
          </a:p>
          <a:p>
            <a:pPr marL="292100" indent="-292100" fontAlgn="base">
              <a:spcAft>
                <a:spcPct val="0"/>
              </a:spcAft>
              <a:tabLst>
                <a:tab pos="457200" algn="l"/>
              </a:tabLst>
            </a:pPr>
            <a:r>
              <a:rPr lang="en-GB" altLang="en-US" sz="2900" dirty="0">
                <a:latin typeface="+mn-lt"/>
              </a:rPr>
              <a:t>Estate and letting agents</a:t>
            </a:r>
          </a:p>
          <a:p>
            <a:pPr marL="292100" indent="-292100" fontAlgn="base">
              <a:spcAft>
                <a:spcPct val="0"/>
              </a:spcAft>
              <a:tabLst>
                <a:tab pos="457200" algn="l"/>
              </a:tabLst>
            </a:pPr>
            <a:r>
              <a:rPr lang="en-GB" altLang="en-US" sz="2900" dirty="0">
                <a:latin typeface="+mn-lt"/>
              </a:rPr>
              <a:t>Premises providing personal care and beauty treatments (barbers, hair salons, tattoo and piercing studios, nail salons and massage centres)</a:t>
            </a:r>
          </a:p>
          <a:p>
            <a:pPr marL="292100" indent="-292100" fontAlgn="base">
              <a:spcAft>
                <a:spcPct val="0"/>
              </a:spcAft>
              <a:tabLst>
                <a:tab pos="457200" algn="l"/>
              </a:tabLst>
            </a:pPr>
            <a:r>
              <a:rPr lang="en-GB" altLang="en-US" sz="2900" dirty="0">
                <a:latin typeface="+mn-lt"/>
              </a:rPr>
              <a:t>Pharmacies</a:t>
            </a:r>
          </a:p>
          <a:p>
            <a:pPr marL="292100" indent="-292100" fontAlgn="base">
              <a:spcAft>
                <a:spcPct val="0"/>
              </a:spcAft>
              <a:tabLst>
                <a:tab pos="457200" algn="l"/>
              </a:tabLst>
            </a:pPr>
            <a:r>
              <a:rPr lang="en-GB" altLang="en-US" sz="2900" dirty="0">
                <a:latin typeface="+mn-lt"/>
              </a:rPr>
              <a:t>Premises providing veterinary services</a:t>
            </a:r>
          </a:p>
          <a:p>
            <a:pPr marL="292100" indent="-292100" fontAlgn="base">
              <a:spcAft>
                <a:spcPct val="0"/>
              </a:spcAft>
              <a:tabLst>
                <a:tab pos="457200" algn="l"/>
              </a:tabLst>
            </a:pPr>
            <a:r>
              <a:rPr lang="en-GB" altLang="en-US" sz="2900" dirty="0">
                <a:latin typeface="+mn-lt"/>
              </a:rPr>
              <a:t>Retail galleries</a:t>
            </a:r>
          </a:p>
          <a:p>
            <a:pPr marL="292100" indent="-292100" fontAlgn="base">
              <a:spcAft>
                <a:spcPct val="0"/>
              </a:spcAft>
              <a:tabLst>
                <a:tab pos="457200" algn="l"/>
              </a:tabLst>
            </a:pPr>
            <a:r>
              <a:rPr lang="en-GB" altLang="en-US" sz="2900" dirty="0">
                <a:latin typeface="+mn-lt"/>
              </a:rPr>
              <a:t>Retail travel agents</a:t>
            </a:r>
          </a:p>
          <a:p>
            <a:pPr marL="292100" indent="-292100" fontAlgn="base">
              <a:spcAft>
                <a:spcPct val="0"/>
              </a:spcAft>
              <a:tabLst>
                <a:tab pos="457200" algn="l"/>
              </a:tabLst>
            </a:pPr>
            <a:r>
              <a:rPr lang="en-GB" altLang="en-US" sz="2900" dirty="0">
                <a:latin typeface="+mn-lt"/>
              </a:rPr>
              <a:t>Takeaways without space for consumption of food or drink on premises</a:t>
            </a:r>
          </a:p>
          <a:p>
            <a:pPr marL="292100" indent="-292100" fontAlgn="base">
              <a:spcAft>
                <a:spcPct val="0"/>
              </a:spcAft>
              <a:tabLst>
                <a:tab pos="457200" algn="l"/>
              </a:tabLst>
            </a:pPr>
            <a:r>
              <a:rPr lang="en-GB" altLang="en-US" sz="2900" dirty="0">
                <a:latin typeface="+mn-lt"/>
              </a:rPr>
              <a:t>Public transport (aeroplanes, trains, trams, buses, coaches and ferries), taxis and private hire vehicles</a:t>
            </a:r>
          </a:p>
          <a:p>
            <a:pPr marL="292100" indent="-292100" fontAlgn="base">
              <a:spcAft>
                <a:spcPct val="0"/>
              </a:spcAft>
              <a:tabLst>
                <a:tab pos="457200" algn="l"/>
              </a:tabLst>
            </a:pPr>
            <a:r>
              <a:rPr lang="en-GB" altLang="en-US" sz="2900" dirty="0">
                <a:latin typeface="+mn-lt"/>
              </a:rPr>
              <a:t>Any car or small van during a professionally delivered driving lesson, a practical driving test, or during one of the practical tests for giving driving instruction, and in all HGV lessons and tests</a:t>
            </a:r>
          </a:p>
          <a:p>
            <a:pPr marL="292100" indent="-292100" fontAlgn="base">
              <a:spcAft>
                <a:spcPct val="0"/>
              </a:spcAft>
              <a:tabLst>
                <a:tab pos="457200" algn="l"/>
              </a:tabLst>
            </a:pPr>
            <a:r>
              <a:rPr lang="en-GB" altLang="en-US" sz="2900" dirty="0">
                <a:latin typeface="+mn-lt"/>
              </a:rPr>
              <a:t>Transport hubs (airports, rail and tram stations and terminals, maritime ports and terminals, bus and coach stations and terminals)</a:t>
            </a:r>
          </a:p>
          <a:p>
            <a:pPr marL="292100" indent="-292100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D8DBF-D6E3-4A29-9DE9-EE842A415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3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C1BF-2BB4-4138-9E4B-9648165A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Face-coverings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467D0-D10F-4465-BC8F-BFAAC4E06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77925" tIns="38963" rIns="77925" bIns="38963" rtlCol="0" anchor="t">
            <a:normAutofit lnSpcReduction="10000"/>
          </a:bodyPr>
          <a:lstStyle/>
          <a:p>
            <a:pPr marL="292100" indent="-292100"/>
            <a:r>
              <a:rPr lang="en-GB" dirty="0">
                <a:latin typeface="+mn-lt"/>
              </a:rPr>
              <a:t>Face- masks must be worn when in shops, supermarkets and shopping centres (see full list of locations on previous slide)</a:t>
            </a:r>
          </a:p>
          <a:p>
            <a:pPr marL="292100" indent="-292100"/>
            <a:r>
              <a:rPr lang="en-GB" dirty="0">
                <a:latin typeface="+mn-lt"/>
              </a:rPr>
              <a:t>On public transport</a:t>
            </a:r>
          </a:p>
          <a:p>
            <a:pPr marL="292100" indent="-292100"/>
            <a:r>
              <a:rPr lang="en-GB" dirty="0">
                <a:latin typeface="+mn-lt"/>
              </a:rPr>
              <a:t>Where mask wearing is made compulsory, it is enforceable my law and non-compliance can result in a fine</a:t>
            </a:r>
          </a:p>
          <a:p>
            <a:pPr marL="292100" indent="-292100"/>
            <a:r>
              <a:rPr lang="en-GB" dirty="0">
                <a:latin typeface="+mn-lt"/>
              </a:rPr>
              <a:t>Other indoor settings a face mask is not legally required but you should continue to wear a face covering in crowded and enclosed spaces where you may come into contact with people you do not usually meet</a:t>
            </a:r>
          </a:p>
          <a:p>
            <a:pPr marL="292100" indent="-292100"/>
            <a:r>
              <a:rPr lang="en-GB" dirty="0">
                <a:latin typeface="+mn-lt"/>
              </a:rPr>
              <a:t>Children under 11 are exempt from wearing a face covering in any setting</a:t>
            </a:r>
          </a:p>
        </p:txBody>
      </p:sp>
    </p:spTree>
    <p:extLst>
      <p:ext uri="{BB962C8B-B14F-4D97-AF65-F5344CB8AC3E}">
        <p14:creationId xmlns:p14="http://schemas.microsoft.com/office/powerpoint/2010/main" val="376762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90AAA1-C02D-4067-A559-CF032A71D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Key messages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04C761-F8E1-4B09-A4CC-79F1FF152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77925" tIns="38963" rIns="77925" bIns="38963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Arial Nova"/>
              </a:rPr>
              <a:t>FACE COVERINGS - Shops 1 (Supermarkets) - Caption copy: </a:t>
            </a:r>
            <a:r>
              <a:rPr lang="en-GB" dirty="0">
                <a:latin typeface="Arial Nova"/>
              </a:rPr>
              <a:t>   </a:t>
            </a:r>
            <a:endParaRPr lang="en-GB" dirty="0"/>
          </a:p>
          <a:p>
            <a:pPr marL="292100" indent="-292100"/>
            <a:r>
              <a:rPr lang="en-GB" dirty="0">
                <a:latin typeface="Arial Nova"/>
              </a:rPr>
              <a:t>You must wear a face covering on public transport and in shops, unless exempt. </a:t>
            </a:r>
            <a:endParaRPr lang="en-GB"/>
          </a:p>
          <a:p>
            <a:pPr marL="0" indent="0">
              <a:buNone/>
            </a:pPr>
            <a:r>
              <a:rPr lang="en-GB" dirty="0"/>
              <a:t> </a:t>
            </a:r>
            <a:r>
              <a:rPr lang="en-GB" dirty="0">
                <a:latin typeface="Arial Nova"/>
              </a:rPr>
              <a:t> </a:t>
            </a:r>
            <a:endParaRPr lang="en-GB" dirty="0"/>
          </a:p>
          <a:p>
            <a:pPr marL="0" indent="0">
              <a:buNone/>
            </a:pPr>
            <a:r>
              <a:rPr lang="en-GB" b="1" dirty="0">
                <a:latin typeface="Arial Nova"/>
              </a:rPr>
              <a:t>FACE COVERINGS – Shops 2 (General) - Caption copy: </a:t>
            </a:r>
            <a:r>
              <a:rPr lang="en-GB" dirty="0">
                <a:latin typeface="Arial Nova"/>
              </a:rPr>
              <a:t> </a:t>
            </a:r>
            <a:endParaRPr lang="en-GB"/>
          </a:p>
          <a:p>
            <a:pPr marL="292100" indent="-292100"/>
            <a:r>
              <a:rPr lang="en-GB" dirty="0">
                <a:latin typeface="Arial Nova"/>
              </a:rPr>
              <a:t>You must wear a face covering on public transport and in shops, unless exempt. </a:t>
            </a:r>
            <a:endParaRPr lang="en-GB" dirty="0"/>
          </a:p>
          <a:p>
            <a:pPr marL="0" indent="0">
              <a:buNone/>
            </a:pPr>
            <a:endParaRPr lang="en-GB" b="1" dirty="0">
              <a:latin typeface="Arial Nova"/>
            </a:endParaRPr>
          </a:p>
          <a:p>
            <a:pPr marL="0" indent="0">
              <a:buNone/>
            </a:pPr>
            <a:r>
              <a:rPr lang="en-GB" b="1" dirty="0">
                <a:latin typeface="Arial Nova"/>
              </a:rPr>
              <a:t>FACE COVERINGS – Shops 3 (Shopping Centre) - Caption copy: </a:t>
            </a:r>
            <a:r>
              <a:rPr lang="en-GB" dirty="0">
                <a:latin typeface="Arial Nova"/>
              </a:rPr>
              <a:t>   </a:t>
            </a:r>
            <a:endParaRPr lang="en-GB" dirty="0"/>
          </a:p>
          <a:p>
            <a:pPr marL="292100" indent="-292100"/>
            <a:r>
              <a:rPr lang="en-GB" dirty="0">
                <a:latin typeface="Arial Nova"/>
              </a:rPr>
              <a:t>You must wear a face covering on public transport and in shops, unless exempt. </a:t>
            </a:r>
            <a:endParaRPr lang="en-GB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latin typeface="Arial Nova"/>
              </a:rPr>
              <a:t>FACE COVERINGS – Shops 4 (Hairdressers/Nail Salons) - Caption copy: </a:t>
            </a:r>
            <a:r>
              <a:rPr lang="en-GB" dirty="0">
                <a:latin typeface="Arial Nova"/>
              </a:rPr>
              <a:t>   </a:t>
            </a:r>
            <a:endParaRPr lang="en-GB" dirty="0"/>
          </a:p>
          <a:p>
            <a:pPr marL="292100" indent="-292100"/>
            <a:r>
              <a:rPr lang="en-GB" dirty="0">
                <a:latin typeface="Arial Nova"/>
              </a:rPr>
              <a:t>You must wear a face covering on public transport and in shops, including hairdressers, unless exempt. </a:t>
            </a:r>
            <a:endParaRPr lang="en-GB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51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90AAA1-C02D-4067-A559-CF032A71D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venir Next LT Pro"/>
              </a:rPr>
              <a:t>Visual Assets for Businesses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04C761-F8E1-4B09-A4CC-79F1FF152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9582"/>
            <a:ext cx="2967487" cy="3394040"/>
          </a:xfrm>
        </p:spPr>
        <p:txBody>
          <a:bodyPr vert="horz" lIns="77925" tIns="38963" rIns="77925" bIns="38963" rtlCol="0" anchor="t"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Arial Nova"/>
              </a:rPr>
              <a:t>UKHSA/PHE Resource Centre have provided visual assets for businesses which you can print to display at your premises and share digitally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>
                <a:latin typeface="Arial Nova"/>
              </a:rPr>
              <a:t>These can be downloaded from here &gt; </a:t>
            </a:r>
            <a:r>
              <a:rPr lang="en-GB" sz="1800" dirty="0">
                <a:latin typeface="Arial Nova"/>
                <a:hlinkClick r:id="rId3"/>
              </a:rPr>
              <a:t>Omicron Social Media Resources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20078FCE-49BA-499D-BF5A-F488EFC4D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750" y="949522"/>
            <a:ext cx="1524719" cy="2144588"/>
          </a:xfrm>
          <a:prstGeom prst="rect">
            <a:avLst/>
          </a:prstGeom>
        </p:spPr>
      </p:pic>
      <p:pic>
        <p:nvPicPr>
          <p:cNvPr id="3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27BA3AC-5601-4077-A682-D0A15D423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49" y="362078"/>
            <a:ext cx="2743200" cy="39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8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90AAA1-C02D-4067-A559-CF032A71D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NHS COVID-19 App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04C761-F8E1-4B09-A4CC-79F1FF152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9582"/>
            <a:ext cx="4703553" cy="3394040"/>
          </a:xfrm>
        </p:spPr>
        <p:txBody>
          <a:bodyPr/>
          <a:lstStyle/>
          <a:p>
            <a:r>
              <a:rPr lang="en-GB" dirty="0">
                <a:latin typeface="+mn-lt"/>
              </a:rPr>
              <a:t>When visiting any shop, supermarket or shopping centre please use the NHS COVID-19 app. </a:t>
            </a:r>
          </a:p>
          <a:p>
            <a:r>
              <a:rPr lang="en-GB" dirty="0">
                <a:latin typeface="+mn-lt"/>
              </a:rPr>
              <a:t>The NHS COVID-19 app is the fastest way to see if you’re at risk of COVID-19. The faster you know the quicker you can protect your community and loved ones, helping to stop the spread of COVID-19</a:t>
            </a:r>
          </a:p>
        </p:txBody>
      </p:sp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A3AB112-9B08-4B68-AA1E-2936E7D9F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626" y="211278"/>
            <a:ext cx="2743200" cy="394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2EA5F-EFC1-4D20-B901-AE29CBC5C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A94E11-08DF-4D98-995B-BD447C80A1E0}"/>
              </a:ext>
            </a:extLst>
          </p:cNvPr>
          <p:cNvSpPr txBox="1"/>
          <p:nvPr/>
        </p:nvSpPr>
        <p:spPr>
          <a:xfrm>
            <a:off x="3200400" y="2343150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4358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irmingham_City_Council___corp_template_updated_Jan_2018 16x9">
  <a:themeElements>
    <a:clrScheme name="Bolder Healthier Palet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9DCEED"/>
      </a:accent1>
      <a:accent2>
        <a:srgbClr val="37A9C3"/>
      </a:accent2>
      <a:accent3>
        <a:srgbClr val="CDD552"/>
      </a:accent3>
      <a:accent4>
        <a:srgbClr val="37D4C3"/>
      </a:accent4>
      <a:accent5>
        <a:srgbClr val="F233B0"/>
      </a:accent5>
      <a:accent6>
        <a:srgbClr val="3792C4"/>
      </a:accent6>
      <a:hlink>
        <a:srgbClr val="E12184"/>
      </a:hlink>
      <a:folHlink>
        <a:srgbClr val="E12184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587C0071-CAA3-423D-A16C-7DA6C3C56D3B}" vid="{CE7C480D-E447-4A7A-97DD-7F0794EA57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348CF885C67247AAA6D817BD3FC56D" ma:contentTypeVersion="14" ma:contentTypeDescription="Create a new document." ma:contentTypeScope="" ma:versionID="66afd70c17143400f8ecc607edc213d0">
  <xsd:schema xmlns:xsd="http://www.w3.org/2001/XMLSchema" xmlns:xs="http://www.w3.org/2001/XMLSchema" xmlns:p="http://schemas.microsoft.com/office/2006/metadata/properties" xmlns:ns3="c202d2d6-6acb-4bfd-ae74-018e121c227b" xmlns:ns4="b09fec19-e10c-40b5-b722-22f30b951edf" targetNamespace="http://schemas.microsoft.com/office/2006/metadata/properties" ma:root="true" ma:fieldsID="6d99b4ca86ec7ac65850ed7c8a03e2b5" ns3:_="" ns4:_="">
    <xsd:import namespace="c202d2d6-6acb-4bfd-ae74-018e121c227b"/>
    <xsd:import namespace="b09fec19-e10c-40b5-b722-22f30b951e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2d2d6-6acb-4bfd-ae74-018e121c22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fec19-e10c-40b5-b722-22f30b951e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E0DDEC-E693-42A7-AD51-19810DA018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6E03D2-F375-46B2-A89A-B3E83DF0526E}">
  <ds:schemaRefs>
    <ds:schemaRef ds:uri="http://purl.org/dc/elements/1.1/"/>
    <ds:schemaRef ds:uri="http://schemas.microsoft.com/office/2006/documentManagement/types"/>
    <ds:schemaRef ds:uri="c202d2d6-6acb-4bfd-ae74-018e121c227b"/>
    <ds:schemaRef ds:uri="http://purl.org/dc/terms/"/>
    <ds:schemaRef ds:uri="b09fec19-e10c-40b5-b722-22f30b951ed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50522F-890C-4631-BA6A-B68F6F52D8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02d2d6-6acb-4bfd-ae74-018e121c227b"/>
    <ds:schemaRef ds:uri="b09fec19-e10c-40b5-b722-22f30b951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592</Words>
  <Application>Microsoft Office PowerPoint</Application>
  <PresentationFormat>On-screen Show (16:9)</PresentationFormat>
  <Paragraphs>53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Nova</vt:lpstr>
      <vt:lpstr>Arial Nova Light</vt:lpstr>
      <vt:lpstr>Avenir Next LT Pro</vt:lpstr>
      <vt:lpstr>Calibri</vt:lpstr>
      <vt:lpstr>Wingdings</vt:lpstr>
      <vt:lpstr>Birmingham_City_Council___corp_template_updated_Jan_2018 16x9</vt:lpstr>
      <vt:lpstr>Guidance update for businesses following Omicron variant announcement</vt:lpstr>
      <vt:lpstr>Guidance update following Omicron variant </vt:lpstr>
      <vt:lpstr>Guidance applies to </vt:lpstr>
      <vt:lpstr>Face-coverings</vt:lpstr>
      <vt:lpstr>Key messages</vt:lpstr>
      <vt:lpstr>Visual Assets for Businesses</vt:lpstr>
      <vt:lpstr>NHS COVID-19 App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Bold, Be Birmingham</dc:title>
  <dc:creator>Alison Roberts</dc:creator>
  <cp:lastModifiedBy>Juliana Proskourina-Barnett</cp:lastModifiedBy>
  <cp:revision>89</cp:revision>
  <dcterms:created xsi:type="dcterms:W3CDTF">2021-07-23T12:48:33Z</dcterms:created>
  <dcterms:modified xsi:type="dcterms:W3CDTF">2021-12-01T14:13:25Z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0x010100F8348CF885C67247AAA6D817BD3FC56D</vt:lpwstr>
  </property>
  <property fmtid="{D5CDD505-2E9C-101B-9397-08002B2CF9AE}" pid="3" name="CloudStatistics_StoryID">
    <vt:lpwstr>e55878f0-a33e-45b5-b087-36c31d0c29de</vt:lpwstr>
  </property>
</Properties>
</file>